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726" r:id="rId2"/>
    <p:sldId id="731" r:id="rId3"/>
    <p:sldId id="532" r:id="rId4"/>
    <p:sldId id="789" r:id="rId5"/>
    <p:sldId id="790" r:id="rId6"/>
    <p:sldId id="630" r:id="rId7"/>
    <p:sldId id="784" r:id="rId8"/>
    <p:sldId id="785" r:id="rId9"/>
    <p:sldId id="732" r:id="rId10"/>
    <p:sldId id="787" r:id="rId11"/>
    <p:sldId id="786" r:id="rId12"/>
    <p:sldId id="788" r:id="rId13"/>
    <p:sldId id="688" r:id="rId14"/>
    <p:sldId id="791" r:id="rId15"/>
    <p:sldId id="792" r:id="rId16"/>
    <p:sldId id="793" r:id="rId17"/>
    <p:sldId id="794" r:id="rId18"/>
    <p:sldId id="795" r:id="rId19"/>
    <p:sldId id="796" r:id="rId20"/>
    <p:sldId id="797" r:id="rId21"/>
    <p:sldId id="798" r:id="rId22"/>
    <p:sldId id="799" r:id="rId23"/>
    <p:sldId id="800" r:id="rId24"/>
    <p:sldId id="805" r:id="rId25"/>
    <p:sldId id="801" r:id="rId26"/>
    <p:sldId id="806" r:id="rId27"/>
    <p:sldId id="807" r:id="rId28"/>
    <p:sldId id="808" r:id="rId29"/>
    <p:sldId id="809" r:id="rId30"/>
    <p:sldId id="811" r:id="rId31"/>
    <p:sldId id="812" r:id="rId32"/>
    <p:sldId id="813" r:id="rId33"/>
    <p:sldId id="734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4" userDrawn="1">
          <p15:clr>
            <a:srgbClr val="A4A3A4"/>
          </p15:clr>
        </p15:guide>
        <p15:guide id="2" pos="43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70"/>
    <a:srgbClr val="376092"/>
    <a:srgbClr val="7030A0"/>
    <a:srgbClr val="00B050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44" autoAdjust="0"/>
    <p:restoredTop sz="96454" autoAdjust="0"/>
  </p:normalViewPr>
  <p:slideViewPr>
    <p:cSldViewPr snapToGrid="0" snapToObjects="1">
      <p:cViewPr varScale="1">
        <p:scale>
          <a:sx n="103" d="100"/>
          <a:sy n="103" d="100"/>
        </p:scale>
        <p:origin x="48" y="253"/>
      </p:cViewPr>
      <p:guideLst>
        <p:guide orient="horz" pos="554"/>
        <p:guide pos="433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-1317"/>
    </p:cViewPr>
  </p:sorterViewPr>
  <p:notesViewPr>
    <p:cSldViewPr snapToGrid="0" snapToObjects="1">
      <p:cViewPr varScale="1">
        <p:scale>
          <a:sx n="81" d="100"/>
          <a:sy n="81" d="100"/>
        </p:scale>
        <p:origin x="270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BD1-6077-4938-811F-54E4AC433829}" type="datetimeFigureOut">
              <a:rPr lang="en-GB" smtClean="0"/>
              <a:t>04/07/2024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7016-B761-47E8-ADDA-7F73F02D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56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6379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9183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246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170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7622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54138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7825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8740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4634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56491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3714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21275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34523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25583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9563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484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31075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21015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6550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10355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02952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49160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251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2090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9744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3494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3469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645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106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96ED5F27-70E5-4B4C-988B-9232507CFD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5772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2225C24-701B-6B4D-B8C3-DFB49DB8C6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D37E7A5-C794-114A-A34F-0378290F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8311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tangle&#10;&#10;Description automatically generated with low confidence">
            <a:extLst>
              <a:ext uri="{FF2B5EF4-FFF2-40B4-BE49-F238E27FC236}">
                <a16:creationId xmlns:a16="http://schemas.microsoft.com/office/drawing/2014/main" id="{F5F86E6A-75F1-2D47-AE3C-B0A9022B4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75D909E-3FE8-6F4D-8B9A-A9DF9A07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E6267E-0F06-BD40-979A-789D74388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26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1437914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794991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Based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DB9BA875-8F0C-B043-BBB0-CF947572DB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18C1000-CFD1-814F-9DAF-2DC7FBADDD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6651" y="791375"/>
            <a:ext cx="2795075" cy="356074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endParaRPr lang="en-US" dirty="0"/>
          </a:p>
          <a:p>
            <a:r>
              <a:rPr lang="en-US" dirty="0"/>
              <a:t>Insert Author </a:t>
            </a:r>
          </a:p>
          <a:p>
            <a:r>
              <a:rPr lang="en-US" dirty="0"/>
              <a:t>Headshot 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601DF-3D69-3D45-B976-F47622BD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9" y="203200"/>
            <a:ext cx="5197231" cy="863804"/>
          </a:xfrm>
        </p:spPr>
        <p:txBody>
          <a:bodyPr>
            <a:normAutofit/>
          </a:bodyPr>
          <a:lstStyle>
            <a:lvl1pPr marL="0" indent="0">
              <a:buNone/>
              <a:defRPr sz="2000" b="1" i="0" kern="8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Lesson #: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C425D4-B551-AD45-94B6-DB4297EE73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1066800"/>
            <a:ext cx="4853353" cy="3284538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i="0" baseline="0"/>
            </a:lvl1pPr>
          </a:lstStyle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1.1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1.2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1.3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1.4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1.5  Sub-lesson Title</a:t>
            </a:r>
            <a:endParaRPr lang="en-US" sz="1600" i="1" baseline="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71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58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Routing Techniques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237" y="1262799"/>
            <a:ext cx="6233685" cy="2642837"/>
          </a:xfrm>
        </p:spPr>
        <p:txBody>
          <a:bodyPr>
            <a:normAutofit/>
          </a:bodyPr>
          <a:lstStyle/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100" dirty="0"/>
              <a:t>Simple routing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100" dirty="0"/>
              <a:t>Navigating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100" dirty="0"/>
              <a:t>Dynamic routes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100" dirty="0"/>
              <a:t>Route groups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100" dirty="0"/>
              <a:t>Parallel routes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endParaRPr lang="en-GB" sz="2100" dirty="0"/>
          </a:p>
        </p:txBody>
      </p:sp>
    </p:spTree>
    <p:extLst>
      <p:ext uri="{BB962C8B-B14F-4D97-AF65-F5344CB8AC3E}">
        <p14:creationId xmlns:p14="http://schemas.microsoft.com/office/powerpoint/2010/main" val="137590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696923" cy="3742941"/>
          </a:xfrm>
        </p:spPr>
        <p:txBody>
          <a:bodyPr/>
          <a:lstStyle/>
          <a:p>
            <a:r>
              <a:rPr lang="en-GB" dirty="0"/>
              <a:t>In this section we'll see how to define links, to enable a user to navigate routes easily</a:t>
            </a:r>
          </a:p>
          <a:p>
            <a:pPr lvl="1"/>
            <a:r>
              <a:rPr lang="en-GB" dirty="0"/>
              <a:t>See the demo app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demo-navigating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Prepare and run as follows: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9AD4D-3EC7-62D4-FA98-FD839D57F388}"/>
              </a:ext>
            </a:extLst>
          </p:cNvPr>
          <p:cNvSpPr txBox="1"/>
          <p:nvPr/>
        </p:nvSpPr>
        <p:spPr>
          <a:xfrm>
            <a:off x="1725478" y="2434621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A2A9D-1D7D-EE9C-DB86-588A2DB5DE78}"/>
              </a:ext>
            </a:extLst>
          </p:cNvPr>
          <p:cNvSpPr txBox="1"/>
          <p:nvPr/>
        </p:nvSpPr>
        <p:spPr>
          <a:xfrm>
            <a:off x="1725478" y="2817475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dev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08C0B0-1E8F-C0E5-779A-1FA5D7821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516" y="2434624"/>
            <a:ext cx="3824005" cy="253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42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Define Links to Routes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To define links to routes:</a:t>
            </a:r>
          </a:p>
          <a:p>
            <a:pPr lvl="1"/>
            <a:r>
              <a:rPr lang="en-GB" dirty="0"/>
              <a:t>Use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Link</a:t>
            </a:r>
            <a:r>
              <a:rPr lang="en-GB" dirty="0"/>
              <a:t> component, defined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'next/link'</a:t>
            </a:r>
          </a:p>
          <a:p>
            <a:pPr lvl="1"/>
            <a:r>
              <a:rPr lang="en-GB" dirty="0"/>
              <a:t>Set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GB" dirty="0"/>
              <a:t> property (required) to an absolute route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r>
              <a:rPr lang="en-GB" dirty="0"/>
              <a:t>Optional properties: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replace  - </a:t>
            </a:r>
            <a:r>
              <a:rPr lang="en-GB" dirty="0"/>
              <a:t>replace current history state (default is </a:t>
            </a:r>
            <a:r>
              <a:rPr lang="en-GB" i="1" dirty="0"/>
              <a:t>false</a:t>
            </a:r>
            <a:r>
              <a:rPr lang="en-GB" dirty="0"/>
              <a:t>)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scroll   - </a:t>
            </a:r>
            <a:r>
              <a:rPr lang="en-GB" dirty="0"/>
              <a:t>scroll to top of new route (default is </a:t>
            </a:r>
            <a:r>
              <a:rPr lang="en-GB" i="1" dirty="0"/>
              <a:t>true</a:t>
            </a:r>
            <a:r>
              <a:rPr lang="en-GB" dirty="0"/>
              <a:t>)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prefetch - </a:t>
            </a:r>
            <a:r>
              <a:rPr lang="en-GB" dirty="0"/>
              <a:t>prefetch route (default is </a:t>
            </a:r>
            <a:r>
              <a:rPr lang="en-GB" i="1" dirty="0"/>
              <a:t>true</a:t>
            </a:r>
            <a:r>
              <a:rPr lang="en-GB" dirty="0"/>
              <a:t> for static routes) </a:t>
            </a:r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225AF56C-B832-28CC-87EA-255554AC7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452" y="2109151"/>
            <a:ext cx="7408126" cy="831639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Link from 'next/link'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&lt;Link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="/some-absolute-route"&gt;Some label for the link&lt;/Link&gt;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2F9A2A-3D59-6146-DD60-E71958AF8677}"/>
              </a:ext>
            </a:extLst>
          </p:cNvPr>
          <p:cNvSpPr txBox="1"/>
          <p:nvPr/>
        </p:nvSpPr>
        <p:spPr>
          <a:xfrm>
            <a:off x="6989044" y="2997616"/>
            <a:ext cx="18582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some_component.tsx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83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Links in the Demo App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The root layout displays a menu of links to all routes</a:t>
            </a:r>
          </a:p>
          <a:p>
            <a:pPr lvl="1"/>
            <a:r>
              <a:rPr lang="en-GB" dirty="0"/>
              <a:t>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layout.tsx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/>
              <a:t>Also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/app/_components/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menu.tsx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-and-cs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page displays links for all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ts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-and-cs routes</a:t>
            </a:r>
          </a:p>
          <a:p>
            <a:pPr lvl="1"/>
            <a:r>
              <a:rPr lang="en-GB" dirty="0"/>
              <a:t>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-and-cs/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page.tsx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A folder that starts with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_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is a private folder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Indicates the folder is a private implementation detail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 part of the routing system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468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Performing Programmatic Navigation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54748" cy="3742941"/>
          </a:xfrm>
        </p:spPr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Link</a:t>
            </a:r>
            <a:r>
              <a:rPr lang="en-GB" dirty="0"/>
              <a:t> specifies a hard-coded route, as we've just seen</a:t>
            </a:r>
          </a:p>
          <a:p>
            <a:pPr lvl="1"/>
            <a:endParaRPr lang="en-GB" dirty="0"/>
          </a:p>
          <a:p>
            <a:r>
              <a:rPr lang="en-GB" dirty="0"/>
              <a:t>It's also possible to perform programmatic navigation to a computed route…</a:t>
            </a:r>
          </a:p>
          <a:p>
            <a:pPr lvl="1"/>
            <a:r>
              <a:rPr lang="en-GB" dirty="0"/>
              <a:t>For a server component, 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redirect()</a:t>
            </a:r>
          </a:p>
          <a:p>
            <a:pPr lvl="1"/>
            <a:r>
              <a:rPr lang="en-GB" dirty="0"/>
              <a:t>For a client component, 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useRouter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later for details…</a:t>
            </a:r>
          </a:p>
        </p:txBody>
      </p:sp>
    </p:spTree>
    <p:extLst>
      <p:ext uri="{BB962C8B-B14F-4D97-AF65-F5344CB8AC3E}">
        <p14:creationId xmlns:p14="http://schemas.microsoft.com/office/powerpoint/2010/main" val="1587890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8350658" cy="560552"/>
          </a:xfrm>
        </p:spPr>
        <p:txBody>
          <a:bodyPr/>
          <a:lstStyle/>
          <a:p>
            <a:r>
              <a:rPr lang="en-US" dirty="0"/>
              <a:t>Section 3:  Dynamic Routes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  <a:p>
            <a:r>
              <a:rPr lang="en-GB" dirty="0"/>
              <a:t>What is a dynamic route?</a:t>
            </a:r>
          </a:p>
          <a:p>
            <a:r>
              <a:rPr lang="en-GB" dirty="0"/>
              <a:t>Defining a dynamic route</a:t>
            </a:r>
          </a:p>
          <a:p>
            <a:r>
              <a:rPr lang="en-GB" dirty="0"/>
              <a:t>Accessing dynamic segment values</a:t>
            </a:r>
          </a:p>
          <a:p>
            <a:r>
              <a:rPr lang="en-GB" dirty="0"/>
              <a:t>Accessing search parameters</a:t>
            </a:r>
          </a:p>
          <a:p>
            <a:r>
              <a:rPr lang="en-GB" dirty="0"/>
              <a:t>Demo application</a:t>
            </a:r>
          </a:p>
        </p:txBody>
      </p:sp>
    </p:spTree>
    <p:extLst>
      <p:ext uri="{BB962C8B-B14F-4D97-AF65-F5344CB8AC3E}">
        <p14:creationId xmlns:p14="http://schemas.microsoft.com/office/powerpoint/2010/main" val="3644823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696923" cy="3742941"/>
          </a:xfrm>
        </p:spPr>
        <p:txBody>
          <a:bodyPr/>
          <a:lstStyle/>
          <a:p>
            <a:r>
              <a:rPr lang="en-GB" dirty="0"/>
              <a:t>In this section we'll see how to define dynamic routes, which contain parameterized route segment(s)</a:t>
            </a:r>
          </a:p>
          <a:p>
            <a:pPr lvl="1"/>
            <a:r>
              <a:rPr lang="en-GB" dirty="0"/>
              <a:t>See the demo app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demo-dynamic-routes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Prepare and run as follows: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9AD4D-3EC7-62D4-FA98-FD839D57F388}"/>
              </a:ext>
            </a:extLst>
          </p:cNvPr>
          <p:cNvSpPr txBox="1"/>
          <p:nvPr/>
        </p:nvSpPr>
        <p:spPr>
          <a:xfrm>
            <a:off x="1725478" y="2434621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A2A9D-1D7D-EE9C-DB86-588A2DB5DE78}"/>
              </a:ext>
            </a:extLst>
          </p:cNvPr>
          <p:cNvSpPr txBox="1"/>
          <p:nvPr/>
        </p:nvSpPr>
        <p:spPr>
          <a:xfrm>
            <a:off x="1725478" y="2817475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dev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E929EF-2995-B5C5-5EB8-521C256D4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620" y="2434620"/>
            <a:ext cx="3806963" cy="251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75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Dynamic Route?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A dynamic route contains one or more dynamic segments</a:t>
            </a:r>
          </a:p>
          <a:p>
            <a:pPr lvl="1"/>
            <a:r>
              <a:rPr lang="en-GB" dirty="0"/>
              <a:t>i.e., a parameterized part of the URL</a:t>
            </a:r>
          </a:p>
          <a:p>
            <a:pPr lvl="1"/>
            <a:endParaRPr lang="en-GB" dirty="0"/>
          </a:p>
          <a:p>
            <a:r>
              <a:rPr lang="en-GB" dirty="0"/>
              <a:t>Here's a dynamic route with a single dynamic segment: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/product/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/product/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pPr lvl="1"/>
            <a:endParaRPr lang="en-GB" dirty="0"/>
          </a:p>
          <a:p>
            <a:r>
              <a:rPr lang="en-GB" dirty="0"/>
              <a:t>Here's a dynamic route with two dynamic segments: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Norway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Oslo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Swansea</a:t>
            </a:r>
          </a:p>
          <a:p>
            <a:pPr lvl="1"/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39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Dynamic Route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To define a dynamic route: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Define folders for each route segment, as usual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For a dynamic route segment, enclose the folder name in 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[]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DBBB16-4E44-D341-C984-4514CCFF6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749" y="2180804"/>
            <a:ext cx="1968663" cy="2816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528C49-AF27-5329-A904-7914F9017BD2}"/>
              </a:ext>
            </a:extLst>
          </p:cNvPr>
          <p:cNvSpPr txBox="1"/>
          <p:nvPr/>
        </p:nvSpPr>
        <p:spPr>
          <a:xfrm>
            <a:off x="4661013" y="2574929"/>
            <a:ext cx="3566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country</a:t>
            </a:r>
            <a:r>
              <a:rPr lang="en-GB" sz="1400" b="1" dirty="0">
                <a:solidFill>
                  <a:srgbClr val="FF0000"/>
                </a:solidFill>
              </a:rPr>
              <a:t> and 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city</a:t>
            </a:r>
            <a:r>
              <a:rPr lang="en-GB" sz="1400" b="1" dirty="0">
                <a:solidFill>
                  <a:srgbClr val="FF0000"/>
                </a:solidFill>
              </a:rPr>
              <a:t> are dynamic segments</a:t>
            </a:r>
          </a:p>
          <a:p>
            <a:r>
              <a:rPr lang="en-GB" sz="1400" dirty="0">
                <a:solidFill>
                  <a:srgbClr val="FF0000"/>
                </a:solidFill>
              </a:rPr>
              <a:t>For example,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Norway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Oslo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3A34E18-3D03-33E1-8FAD-56FFF318FBB5}"/>
              </a:ext>
            </a:extLst>
          </p:cNvPr>
          <p:cNvCxnSpPr>
            <a:cxnSpLocks/>
          </p:cNvCxnSpPr>
          <p:nvPr/>
        </p:nvCxnSpPr>
        <p:spPr>
          <a:xfrm flipH="1">
            <a:off x="3725147" y="2743606"/>
            <a:ext cx="968234" cy="200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D280D5-A036-2C4B-03CB-BF30763F1CA4}"/>
              </a:ext>
            </a:extLst>
          </p:cNvPr>
          <p:cNvCxnSpPr>
            <a:cxnSpLocks/>
          </p:cNvCxnSpPr>
          <p:nvPr/>
        </p:nvCxnSpPr>
        <p:spPr>
          <a:xfrm flipH="1" flipV="1">
            <a:off x="3725147" y="3369390"/>
            <a:ext cx="968234" cy="200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B57E91-477E-952E-E328-2C36724335B7}"/>
              </a:ext>
            </a:extLst>
          </p:cNvPr>
          <p:cNvSpPr txBox="1"/>
          <p:nvPr/>
        </p:nvSpPr>
        <p:spPr>
          <a:xfrm>
            <a:off x="4661013" y="3409850"/>
            <a:ext cx="2226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en-GB" sz="1400" b="1" dirty="0">
                <a:solidFill>
                  <a:srgbClr val="FF0000"/>
                </a:solidFill>
              </a:rPr>
              <a:t> is a dynamic segment</a:t>
            </a:r>
          </a:p>
          <a:p>
            <a:r>
              <a:rPr lang="en-GB" sz="1400" dirty="0">
                <a:solidFill>
                  <a:srgbClr val="FF0000"/>
                </a:solidFill>
              </a:rPr>
              <a:t>For example,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/product/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12445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Accessing Dynamic Segment Values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54748" cy="3742941"/>
          </a:xfrm>
        </p:spPr>
        <p:txBody>
          <a:bodyPr/>
          <a:lstStyle/>
          <a:p>
            <a:r>
              <a:rPr lang="en-GB" dirty="0"/>
              <a:t>When the user navigates to a dynamic route: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page receives a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params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property</a:t>
            </a: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params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holds all the dynamic segment value(s)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DDA28B09-5B02-9138-51C4-6AC2E41BE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452" y="2179383"/>
            <a:ext cx="7408126" cy="1200971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Product(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}: {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params: {id: string}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const id =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params.id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F3C39C-20CB-EC94-1464-2B0821BCA1A7}"/>
              </a:ext>
            </a:extLst>
          </p:cNvPr>
          <p:cNvSpPr txBox="1"/>
          <p:nvPr/>
        </p:nvSpPr>
        <p:spPr>
          <a:xfrm>
            <a:off x="6160284" y="3090674"/>
            <a:ext cx="260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/app/product/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[id]</a:t>
            </a:r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0BA67223-4828-31D7-6BEE-955E39BAC5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452" y="3519526"/>
            <a:ext cx="7408126" cy="1385637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City(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}: {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params: {country: string, city: string}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const country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params.country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const city   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params.city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CDEFA-DD48-FC57-9B31-7FB66FCDC28F}"/>
              </a:ext>
            </a:extLst>
          </p:cNvPr>
          <p:cNvSpPr txBox="1"/>
          <p:nvPr/>
        </p:nvSpPr>
        <p:spPr>
          <a:xfrm>
            <a:off x="5788387" y="4620254"/>
            <a:ext cx="2973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[country]</a:t>
            </a:r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[city]</a:t>
            </a:r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24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Accessing Search Parameters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54748" cy="3742941"/>
          </a:xfrm>
        </p:spPr>
        <p:txBody>
          <a:bodyPr/>
          <a:lstStyle/>
          <a:p>
            <a:r>
              <a:rPr lang="en-GB" dirty="0"/>
              <a:t>A URL can contain search parameters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E.g.,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/product/1?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verbose=true</a:t>
            </a:r>
          </a:p>
          <a:p>
            <a:pPr lvl="1"/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page receives a 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searchParams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property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searchParams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holds all the search parameters</a:t>
            </a:r>
          </a:p>
          <a:p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DE909448-1411-1D6D-8D65-637366B0E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452" y="3121650"/>
            <a:ext cx="7408126" cy="1385637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Product(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{params,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searchParams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}: {params: {id: string}, 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searchParams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{verbose: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const verbose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searchParams.verbose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16EF49-7883-1634-98DE-8BABDD4D4A68}"/>
              </a:ext>
            </a:extLst>
          </p:cNvPr>
          <p:cNvSpPr txBox="1"/>
          <p:nvPr/>
        </p:nvSpPr>
        <p:spPr>
          <a:xfrm>
            <a:off x="6160284" y="4230470"/>
            <a:ext cx="260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/app/product/[id]/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 Simple Routing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Overview</a:t>
            </a:r>
            <a:endParaRPr lang="en-GB" dirty="0"/>
          </a:p>
          <a:p>
            <a:r>
              <a:rPr lang="en-GB" dirty="0"/>
              <a:t>Defining the root layout</a:t>
            </a:r>
          </a:p>
          <a:p>
            <a:r>
              <a:rPr lang="en-GB" dirty="0"/>
              <a:t>Defining routes</a:t>
            </a:r>
          </a:p>
          <a:p>
            <a:r>
              <a:rPr lang="en-GB" dirty="0"/>
              <a:t>Defining a nested layout</a:t>
            </a:r>
          </a:p>
          <a:p>
            <a:r>
              <a:rPr lang="en-GB" dirty="0"/>
              <a:t>Special files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9615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Application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54748" cy="3742941"/>
          </a:xfrm>
        </p:spPr>
        <p:txBody>
          <a:bodyPr/>
          <a:lstStyle/>
          <a:p>
            <a:r>
              <a:rPr lang="en-GB" dirty="0"/>
              <a:t>Here are the product-related files in the demo app: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/app/_model/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catalog.ts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/app/products/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page.tsx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/app/product/[id]/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page.tsx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r>
              <a:rPr lang="en-GB" dirty="0"/>
              <a:t>Here are the country/city-related files in the demo app: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/app/_model/countries-and-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cities.ts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/app/countries/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page.tsx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/app/[country]/[city]/</a:t>
            </a:r>
            <a:r>
              <a:rPr lang="en-GB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page.tsx</a:t>
            </a:r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  <a:p>
            <a:endParaRPr lang="en-GB" dirty="0"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192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8350658" cy="560552"/>
          </a:xfrm>
        </p:spPr>
        <p:txBody>
          <a:bodyPr/>
          <a:lstStyle/>
          <a:p>
            <a:r>
              <a:rPr lang="en-US" dirty="0"/>
              <a:t>Section 4:  Route Groups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  <a:p>
            <a:r>
              <a:rPr lang="en-GB" dirty="0"/>
              <a:t>Dealing with lots of routes: the problem</a:t>
            </a:r>
          </a:p>
          <a:p>
            <a:r>
              <a:rPr lang="en-GB" dirty="0"/>
              <a:t>Dealing with lots of routes: the solution</a:t>
            </a:r>
          </a:p>
          <a:p>
            <a:r>
              <a:rPr lang="en-GB" dirty="0"/>
              <a:t>Defining route groups</a:t>
            </a:r>
          </a:p>
        </p:txBody>
      </p:sp>
    </p:spTree>
    <p:extLst>
      <p:ext uri="{BB962C8B-B14F-4D97-AF65-F5344CB8AC3E}">
        <p14:creationId xmlns:p14="http://schemas.microsoft.com/office/powerpoint/2010/main" val="3419497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696923" cy="3742941"/>
          </a:xfrm>
        </p:spPr>
        <p:txBody>
          <a:bodyPr/>
          <a:lstStyle/>
          <a:p>
            <a:r>
              <a:rPr lang="en-GB" dirty="0"/>
              <a:t>In this section we'll see how to define route groups, which enable you to group related routes together</a:t>
            </a:r>
          </a:p>
          <a:p>
            <a:pPr lvl="1"/>
            <a:r>
              <a:rPr lang="en-GB" dirty="0"/>
              <a:t>See the demo app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demo-route-groups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Prepare and run as follows: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9AD4D-3EC7-62D4-FA98-FD839D57F388}"/>
              </a:ext>
            </a:extLst>
          </p:cNvPr>
          <p:cNvSpPr txBox="1"/>
          <p:nvPr/>
        </p:nvSpPr>
        <p:spPr>
          <a:xfrm>
            <a:off x="1725478" y="2434621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A2A9D-1D7D-EE9C-DB86-588A2DB5DE78}"/>
              </a:ext>
            </a:extLst>
          </p:cNvPr>
          <p:cNvSpPr txBox="1"/>
          <p:nvPr/>
        </p:nvSpPr>
        <p:spPr>
          <a:xfrm>
            <a:off x="1725478" y="2817475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dev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CAE284-A326-ED3D-0C24-1C4E06C41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946" y="2430575"/>
            <a:ext cx="3741038" cy="248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93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Dealing with Lots of Routes: The Problem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A realistic application might contain 100s of routes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Each route is a separate folder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This means a lot of folders in your application!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For example, try out the demo app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How many different routes does it have?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Do you notice anything in common between some routes?</a:t>
            </a:r>
          </a:p>
        </p:txBody>
      </p:sp>
    </p:spTree>
    <p:extLst>
      <p:ext uri="{BB962C8B-B14F-4D97-AF65-F5344CB8AC3E}">
        <p14:creationId xmlns:p14="http://schemas.microsoft.com/office/powerpoint/2010/main" val="2425621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Dealing with Lots of Routes: The Solution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You can collate related routes into a </a:t>
            </a:r>
            <a:r>
              <a:rPr lang="en-GB" i="1" dirty="0"/>
              <a:t>route group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 route group is a folder name enclosed in 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route group folder name is not part of the route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Why define route groups?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Helps you organize your application's folder structure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define a common layout for routes in a group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even define a completely different root layout for each route group, each with its own distinct UI</a:t>
            </a:r>
          </a:p>
        </p:txBody>
      </p:sp>
    </p:spTree>
    <p:extLst>
      <p:ext uri="{BB962C8B-B14F-4D97-AF65-F5344CB8AC3E}">
        <p14:creationId xmlns:p14="http://schemas.microsoft.com/office/powerpoint/2010/main" val="3767293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Route Groups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Here's the folder structure in our demo app: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87BC5-2F95-E276-8EC2-01F7D6B3D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055" y="1343278"/>
            <a:ext cx="2737597" cy="36818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796DCC-76FE-8AC3-1C8F-801FAB8BBD44}"/>
              </a:ext>
            </a:extLst>
          </p:cNvPr>
          <p:cNvSpPr txBox="1"/>
          <p:nvPr/>
        </p:nvSpPr>
        <p:spPr>
          <a:xfrm>
            <a:off x="4976601" y="2033169"/>
            <a:ext cx="374371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(account)</a:t>
            </a:r>
            <a:r>
              <a:rPr lang="en-GB" sz="1400" b="1" dirty="0">
                <a:solidFill>
                  <a:srgbClr val="FF0000"/>
                </a:solidFill>
              </a:rPr>
              <a:t> route group, collates these routes:</a:t>
            </a: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/orders</a:t>
            </a: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/preferences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629D097-8A09-9A8D-290E-1895EC50D835}"/>
              </a:ext>
            </a:extLst>
          </p:cNvPr>
          <p:cNvCxnSpPr>
            <a:cxnSpLocks/>
          </p:cNvCxnSpPr>
          <p:nvPr/>
        </p:nvCxnSpPr>
        <p:spPr>
          <a:xfrm flipH="1">
            <a:off x="4380122" y="2193754"/>
            <a:ext cx="6045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32C459B-9DED-5553-1544-FBA5BC244153}"/>
              </a:ext>
            </a:extLst>
          </p:cNvPr>
          <p:cNvSpPr txBox="1"/>
          <p:nvPr/>
        </p:nvSpPr>
        <p:spPr>
          <a:xfrm>
            <a:off x="4976601" y="3006907"/>
            <a:ext cx="34215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(info)</a:t>
            </a:r>
            <a:r>
              <a:rPr lang="en-GB" sz="1400" b="1" dirty="0">
                <a:solidFill>
                  <a:srgbClr val="FF0000"/>
                </a:solidFill>
              </a:rPr>
              <a:t> route group, collates these routes:</a:t>
            </a: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/about</a:t>
            </a: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/contact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6935075-1EE6-A244-AC72-07822E4A9DCD}"/>
              </a:ext>
            </a:extLst>
          </p:cNvPr>
          <p:cNvCxnSpPr>
            <a:cxnSpLocks/>
          </p:cNvCxnSpPr>
          <p:nvPr/>
        </p:nvCxnSpPr>
        <p:spPr>
          <a:xfrm flipH="1">
            <a:off x="4380122" y="3163446"/>
            <a:ext cx="6045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71A88C-E0FC-00F9-761A-F1A161314FE4}"/>
              </a:ext>
            </a:extLst>
          </p:cNvPr>
          <p:cNvSpPr txBox="1"/>
          <p:nvPr/>
        </p:nvSpPr>
        <p:spPr>
          <a:xfrm>
            <a:off x="4976601" y="3988639"/>
            <a:ext cx="34215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(shop)</a:t>
            </a:r>
            <a:r>
              <a:rPr lang="en-GB" sz="1400" b="1" dirty="0">
                <a:solidFill>
                  <a:srgbClr val="FF0000"/>
                </a:solidFill>
              </a:rPr>
              <a:t> route group, collates these routes:</a:t>
            </a: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catalog</a:t>
            </a:r>
            <a:endParaRPr lang="en-GB" sz="14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49263" indent="-196850">
              <a:buFont typeface="Arial" panose="020B0604020202020204" pitchFamily="34" charset="0"/>
              <a:buChar char="•"/>
            </a:pP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/shops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0221A43-2C02-B0B1-A060-033FFD10371B}"/>
              </a:ext>
            </a:extLst>
          </p:cNvPr>
          <p:cNvCxnSpPr>
            <a:cxnSpLocks/>
          </p:cNvCxnSpPr>
          <p:nvPr/>
        </p:nvCxnSpPr>
        <p:spPr>
          <a:xfrm flipH="1">
            <a:off x="4380122" y="4145178"/>
            <a:ext cx="6045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125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8350658" cy="560552"/>
          </a:xfrm>
        </p:spPr>
        <p:txBody>
          <a:bodyPr/>
          <a:lstStyle/>
          <a:p>
            <a:r>
              <a:rPr lang="en-US" dirty="0"/>
              <a:t>Section 5:  Parallel Routes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  <a:p>
            <a:r>
              <a:rPr lang="en-GB" dirty="0"/>
              <a:t>What are parallel routes?</a:t>
            </a:r>
          </a:p>
          <a:p>
            <a:r>
              <a:rPr lang="en-GB" dirty="0"/>
              <a:t>Defining parallel routes</a:t>
            </a:r>
          </a:p>
          <a:p>
            <a:r>
              <a:rPr lang="en-GB" dirty="0"/>
              <a:t>Conditionally rendering one parallel route</a:t>
            </a:r>
          </a:p>
          <a:p>
            <a:r>
              <a:rPr lang="en-GB" dirty="0"/>
              <a:t>Simultaneously rendering multiple parallel routes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53206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963414" cy="3742941"/>
          </a:xfrm>
        </p:spPr>
        <p:txBody>
          <a:bodyPr/>
          <a:lstStyle/>
          <a:p>
            <a:r>
              <a:rPr lang="en-GB" dirty="0"/>
              <a:t>In this section we'll see how to define parallel routes, where you can render multiple pages in the same layout</a:t>
            </a:r>
          </a:p>
          <a:p>
            <a:pPr lvl="1"/>
            <a:r>
              <a:rPr lang="en-GB" dirty="0"/>
              <a:t>See the demo app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demo-parallel-routes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Prepare and run as follows: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9AD4D-3EC7-62D4-FA98-FD839D57F388}"/>
              </a:ext>
            </a:extLst>
          </p:cNvPr>
          <p:cNvSpPr txBox="1"/>
          <p:nvPr/>
        </p:nvSpPr>
        <p:spPr>
          <a:xfrm>
            <a:off x="1725478" y="2434621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A2A9D-1D7D-EE9C-DB86-588A2DB5DE78}"/>
              </a:ext>
            </a:extLst>
          </p:cNvPr>
          <p:cNvSpPr txBox="1"/>
          <p:nvPr/>
        </p:nvSpPr>
        <p:spPr>
          <a:xfrm>
            <a:off x="1725478" y="2817475"/>
            <a:ext cx="332180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dev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4265AD-B32D-4194-FD73-186B4F363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797" y="2434796"/>
            <a:ext cx="3728257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72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What are Parallel Routes?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Parallel routes are where you can render multiple pages within the same layout</a:t>
            </a:r>
          </a:p>
          <a:p>
            <a:pPr lvl="1"/>
            <a:endParaRPr lang="en-GB" dirty="0"/>
          </a:p>
          <a:p>
            <a:r>
              <a:rPr lang="en-GB" dirty="0"/>
              <a:t>You can choose how parallel routes are rendered:</a:t>
            </a:r>
          </a:p>
          <a:p>
            <a:pPr lvl="1"/>
            <a:r>
              <a:rPr lang="en-GB" dirty="0"/>
              <a:t>Either render one parallel route conditionally</a:t>
            </a:r>
          </a:p>
          <a:p>
            <a:pPr lvl="1"/>
            <a:r>
              <a:rPr lang="en-GB" dirty="0"/>
              <a:t>Or render multiple parallel routes simultaneously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4262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Defining Parallel Routes (1 of 2)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Define a parent folder, to house a bunch of parallel routes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this folder, define a layout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layout will receive all the parallel routes as properties</a:t>
            </a: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Define subfolders for the parallel routes, starting with 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@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(In the Next.js docs, these folders are called </a:t>
            </a:r>
            <a:r>
              <a:rPr lang="en-GB" i="1" dirty="0">
                <a:ea typeface="Open Sans" panose="020B0606030504020204" pitchFamily="34" charset="0"/>
                <a:cs typeface="Open Sans" panose="020B0606030504020204" pitchFamily="34" charset="0"/>
              </a:rPr>
              <a:t>named slots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GB" i="1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For each named slot, define a suitable page 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The user navigates to the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parent folder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named slots are not route segments in their own right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79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696923" cy="3742941"/>
          </a:xfrm>
        </p:spPr>
        <p:txBody>
          <a:bodyPr/>
          <a:lstStyle/>
          <a:p>
            <a:r>
              <a:rPr lang="en-GB" dirty="0"/>
              <a:t>In this section we'll start taking a closer look at how routing works in Next.js</a:t>
            </a:r>
          </a:p>
          <a:p>
            <a:pPr lvl="1"/>
            <a:endParaRPr lang="en-GB" dirty="0"/>
          </a:p>
          <a:p>
            <a:r>
              <a:rPr lang="en-GB" dirty="0"/>
              <a:t>See the demo app </a:t>
            </a:r>
            <a:r>
              <a:rPr lang="en-GB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demo-simple-routing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Prepare and run as follows: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9AD4D-3EC7-62D4-FA98-FD839D57F388}"/>
              </a:ext>
            </a:extLst>
          </p:cNvPr>
          <p:cNvSpPr txBox="1"/>
          <p:nvPr/>
        </p:nvSpPr>
        <p:spPr>
          <a:xfrm>
            <a:off x="1730645" y="2869135"/>
            <a:ext cx="334763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A2A9D-1D7D-EE9C-DB86-588A2DB5DE78}"/>
              </a:ext>
            </a:extLst>
          </p:cNvPr>
          <p:cNvSpPr txBox="1"/>
          <p:nvPr/>
        </p:nvSpPr>
        <p:spPr>
          <a:xfrm>
            <a:off x="1730645" y="3251989"/>
            <a:ext cx="334763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run dev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C30871-7D6D-E858-D51A-D84A1AD5A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448" y="2856853"/>
            <a:ext cx="3753907" cy="211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9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Defining Parallel Routes (2 of 2)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4258" cy="3742941"/>
          </a:xfrm>
        </p:spPr>
        <p:txBody>
          <a:bodyPr/>
          <a:lstStyle/>
          <a:p>
            <a:r>
              <a:rPr lang="en-GB" dirty="0"/>
              <a:t>Here's the folder structure in our demo app: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ea typeface="Open Sans" panose="020B0606030504020204" pitchFamily="34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591CA-0F3D-3F8D-9F49-B01FEBAABDA0}"/>
              </a:ext>
            </a:extLst>
          </p:cNvPr>
          <p:cNvSpPr txBox="1"/>
          <p:nvPr/>
        </p:nvSpPr>
        <p:spPr>
          <a:xfrm>
            <a:off x="4741823" y="1672075"/>
            <a:ext cx="36802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one-or-other</a:t>
            </a:r>
            <a:r>
              <a:rPr lang="en-GB" sz="1400" b="1" dirty="0">
                <a:solidFill>
                  <a:srgbClr val="FF0000"/>
                </a:solidFill>
              </a:rPr>
              <a:t> route, </a:t>
            </a:r>
            <a:br>
              <a:rPr lang="en-GB" sz="1400" b="1" dirty="0">
                <a:solidFill>
                  <a:srgbClr val="FF0000"/>
                </a:solidFill>
              </a:rPr>
            </a:br>
            <a:r>
              <a:rPr lang="en-GB" sz="1400" b="1" dirty="0">
                <a:solidFill>
                  <a:srgbClr val="FF0000"/>
                </a:solidFill>
              </a:rPr>
              <a:t>conditionally renders one of the parallel routes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0EFCE92-7461-46FC-E898-6F099E94AE54}"/>
              </a:ext>
            </a:extLst>
          </p:cNvPr>
          <p:cNvCxnSpPr>
            <a:cxnSpLocks/>
          </p:cNvCxnSpPr>
          <p:nvPr/>
        </p:nvCxnSpPr>
        <p:spPr>
          <a:xfrm flipH="1">
            <a:off x="4145344" y="1832660"/>
            <a:ext cx="6045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4F0CB34-72D8-F8CC-0D37-06B3DCA1A2E1}"/>
              </a:ext>
            </a:extLst>
          </p:cNvPr>
          <p:cNvSpPr txBox="1"/>
          <p:nvPr/>
        </p:nvSpPr>
        <p:spPr>
          <a:xfrm>
            <a:off x="4741823" y="2681510"/>
            <a:ext cx="3705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side-by-side</a:t>
            </a:r>
            <a:r>
              <a:rPr lang="en-GB" sz="1400" b="1" dirty="0">
                <a:solidFill>
                  <a:srgbClr val="FF0000"/>
                </a:solidFill>
              </a:rPr>
              <a:t> route, </a:t>
            </a:r>
            <a:br>
              <a:rPr lang="en-GB" sz="1400" b="1" dirty="0">
                <a:solidFill>
                  <a:srgbClr val="FF0000"/>
                </a:solidFill>
              </a:rPr>
            </a:br>
            <a:r>
              <a:rPr lang="en-GB" sz="1400" b="1" dirty="0">
                <a:solidFill>
                  <a:srgbClr val="FF0000"/>
                </a:solidFill>
              </a:rPr>
              <a:t>simultaneously renders multiple parallel routes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99BC42-8E0B-AFD9-59B4-398F1727BA60}"/>
              </a:ext>
            </a:extLst>
          </p:cNvPr>
          <p:cNvCxnSpPr>
            <a:cxnSpLocks/>
          </p:cNvCxnSpPr>
          <p:nvPr/>
        </p:nvCxnSpPr>
        <p:spPr>
          <a:xfrm flipH="1">
            <a:off x="4145344" y="2838049"/>
            <a:ext cx="6045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23BBE73-930D-6876-C80E-037090210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055" y="1343278"/>
            <a:ext cx="2504632" cy="363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65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Conditionally Rendering One Parallel Route</a:t>
            </a:r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3B59D3C7-67BE-1323-C96C-2F297E7C1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184" y="879475"/>
            <a:ext cx="7761394" cy="3601628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Layout(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scatter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Readonly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&lt;{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scatter: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}&gt;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const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luckyDip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(3)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let content: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(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=== 0)      {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content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 if (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=== 1) {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content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                {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content = scatter;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&lt;&gt; …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{content}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… &lt;/&gt;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04D9B-167B-7775-2460-DCD76737390A}"/>
              </a:ext>
            </a:extLst>
          </p:cNvPr>
          <p:cNvSpPr txBox="1"/>
          <p:nvPr/>
        </p:nvSpPr>
        <p:spPr>
          <a:xfrm>
            <a:off x="5961979" y="4204295"/>
            <a:ext cx="2787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/app/one-or-other/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17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7942010" cy="560552"/>
          </a:xfrm>
        </p:spPr>
        <p:txBody>
          <a:bodyPr/>
          <a:lstStyle/>
          <a:p>
            <a:r>
              <a:rPr lang="en-GB" dirty="0"/>
              <a:t>Simultaneously Rendering Multiple Parallel Routes</a:t>
            </a:r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3B59D3C7-67BE-1323-C96C-2F297E7C1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184" y="879221"/>
            <a:ext cx="7761394" cy="3786294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Layout(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scatter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Readonly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&lt;{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scatter: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React.ReactNode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}&gt;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(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piechart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739775">
              <a:defRPr/>
            </a:pP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{scatter}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&lt;/&gt;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04D9B-167B-7775-2460-DCD76737390A}"/>
              </a:ext>
            </a:extLst>
          </p:cNvPr>
          <p:cNvSpPr txBox="1"/>
          <p:nvPr/>
        </p:nvSpPr>
        <p:spPr>
          <a:xfrm>
            <a:off x="5961979" y="4382873"/>
            <a:ext cx="2787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/app/side-by-side/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34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Summary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7389" y="1264515"/>
            <a:ext cx="6233685" cy="2445683"/>
          </a:xfrm>
        </p:spPr>
        <p:txBody>
          <a:bodyPr>
            <a:normAutofit/>
          </a:bodyPr>
          <a:lstStyle/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Simple routing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Navigating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Dynamic routes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Route groups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Parallel routes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251270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8103151" cy="560552"/>
          </a:xfrm>
        </p:spPr>
        <p:txBody>
          <a:bodyPr/>
          <a:lstStyle/>
          <a:p>
            <a:r>
              <a:rPr lang="en-GB" dirty="0"/>
              <a:t>Defining the Root Layout (1 of 2)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8109433" cy="3742941"/>
          </a:xfrm>
        </p:spPr>
        <p:txBody>
          <a:bodyPr/>
          <a:lstStyle/>
          <a:p>
            <a:r>
              <a:rPr lang="en-GB" dirty="0"/>
              <a:t>Your application must define a root layout</a:t>
            </a:r>
          </a:p>
          <a:p>
            <a:pPr lvl="1"/>
            <a:r>
              <a:rPr lang="en-GB" dirty="0"/>
              <a:t>Defines a shared layout for all pages in the application</a:t>
            </a:r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A4485E4D-CE8D-11AF-74D0-89D76243B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448" y="1761799"/>
            <a:ext cx="7408126" cy="1939635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RootLayout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({children}: … ) {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(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&lt;html lang="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&lt;body&gt;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&lt;div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="banner"&gt;Simple Routing Demo&lt;/div&gt;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{children}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&lt;/body&gt;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&lt;/html&gt;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0B6072-E7EE-7480-FC78-3A179039DA71}"/>
              </a:ext>
            </a:extLst>
          </p:cNvPr>
          <p:cNvSpPr txBox="1"/>
          <p:nvPr/>
        </p:nvSpPr>
        <p:spPr>
          <a:xfrm>
            <a:off x="7185311" y="3412351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11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8103151" cy="560552"/>
          </a:xfrm>
        </p:spPr>
        <p:txBody>
          <a:bodyPr/>
          <a:lstStyle/>
          <a:p>
            <a:r>
              <a:rPr lang="en-GB" dirty="0"/>
              <a:t>Defining the Root Layout (2 of 2)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8109433" cy="3742941"/>
          </a:xfrm>
        </p:spPr>
        <p:txBody>
          <a:bodyPr/>
          <a:lstStyle/>
          <a:p>
            <a:r>
              <a:rPr lang="en-GB" dirty="0"/>
              <a:t>The root layout can also specify metadata for the browser to utilize</a:t>
            </a:r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A4485E4D-CE8D-11AF-74D0-89D76243B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448" y="1693327"/>
            <a:ext cx="7408126" cy="1570303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63500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type { Metadata } from "next";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defTabSz="739775">
              <a:defRPr/>
            </a:pP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export const metadata: Metadata = {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title: "Simple Routing Demo",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description: "Example of simple routing in Next.js",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defTabSz="739775">
              <a:defRPr/>
            </a:pP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0B6072-E7EE-7480-FC78-3A179039DA71}"/>
              </a:ext>
            </a:extLst>
          </p:cNvPr>
          <p:cNvSpPr txBox="1"/>
          <p:nvPr/>
        </p:nvSpPr>
        <p:spPr>
          <a:xfrm>
            <a:off x="7185311" y="2978398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sz="12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layout.tsx</a:t>
            </a:r>
            <a:endParaRPr lang="en-GB" sz="12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5B09F-74E7-5AFB-FBCC-4C09B49CA175}"/>
              </a:ext>
            </a:extLst>
          </p:cNvPr>
          <p:cNvSpPr txBox="1"/>
          <p:nvPr/>
        </p:nvSpPr>
        <p:spPr>
          <a:xfrm>
            <a:off x="1370599" y="3608662"/>
            <a:ext cx="7397975" cy="646331"/>
          </a:xfrm>
          <a:prstGeom prst="rect">
            <a:avLst/>
          </a:prstGeom>
          <a:solidFill>
            <a:schemeClr val="bg1"/>
          </a:solidFill>
          <a:ln>
            <a:solidFill>
              <a:srgbClr val="005B70"/>
            </a:solidFill>
          </a:ln>
          <a:effectLst>
            <a:outerShdw blurRad="25400" dist="25400" dir="2700000" algn="ctr" rotWithShape="0">
              <a:srgbClr val="005B70"/>
            </a:outerShdw>
          </a:effectLst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005B70"/>
                </a:solidFill>
              </a:rPr>
              <a:t>For more information about defining browser metadata, see:</a:t>
            </a:r>
            <a:br>
              <a:rPr lang="en-GB" i="1" dirty="0">
                <a:solidFill>
                  <a:srgbClr val="005B70"/>
                </a:solidFill>
              </a:rPr>
            </a:br>
            <a:r>
              <a:rPr lang="en-GB" i="1" dirty="0">
                <a:solidFill>
                  <a:srgbClr val="005B70"/>
                </a:solidFill>
              </a:rPr>
              <a:t>https://nextjs.org/docs/app/api-reference/functions/generate-metadata </a:t>
            </a:r>
          </a:p>
        </p:txBody>
      </p:sp>
    </p:spTree>
    <p:extLst>
      <p:ext uri="{BB962C8B-B14F-4D97-AF65-F5344CB8AC3E}">
        <p14:creationId xmlns:p14="http://schemas.microsoft.com/office/powerpoint/2010/main" val="2061217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Routes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883735" cy="3742941"/>
          </a:xfrm>
        </p:spPr>
        <p:txBody>
          <a:bodyPr/>
          <a:lstStyle/>
          <a:p>
            <a:r>
              <a:rPr lang="en-GB" dirty="0"/>
              <a:t>Our demo app defines several routes</a:t>
            </a:r>
          </a:p>
          <a:p>
            <a:pPr lvl="1"/>
            <a:r>
              <a:rPr lang="en-GB" dirty="0"/>
              <a:t>The layout applies to all of them</a:t>
            </a:r>
          </a:p>
          <a:p>
            <a:pPr lvl="1"/>
            <a:endParaRPr lang="en-GB" dirty="0"/>
          </a:p>
          <a:p>
            <a:r>
              <a:rPr lang="en-GB" dirty="0"/>
              <a:t>Try out the following routes in a browser, then take a look at the corresponding page file in the code…</a:t>
            </a:r>
          </a:p>
          <a:p>
            <a:endParaRPr lang="en-GB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71C21E4-F40B-64CA-9949-A6721B76AA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235216"/>
              </p:ext>
            </p:extLst>
          </p:nvPr>
        </p:nvGraphicFramePr>
        <p:xfrm>
          <a:off x="1345584" y="2840628"/>
          <a:ext cx="740812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5440">
                  <a:extLst>
                    <a:ext uri="{9D8B030D-6E8A-4147-A177-3AD203B41FA5}">
                      <a16:colId xmlns:a16="http://schemas.microsoft.com/office/drawing/2014/main" val="780144762"/>
                    </a:ext>
                  </a:extLst>
                </a:gridCol>
                <a:gridCol w="5482682">
                  <a:extLst>
                    <a:ext uri="{9D8B030D-6E8A-4147-A177-3AD203B41FA5}">
                      <a16:colId xmlns:a16="http://schemas.microsoft.com/office/drawing/2014/main" val="31181768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Page file in the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390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/app/</a:t>
                      </a:r>
                      <a:r>
                        <a:rPr lang="en-GB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page.tsx</a:t>
                      </a:r>
                      <a:endParaRPr lang="en-GB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487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/app/about/</a:t>
                      </a:r>
                      <a:r>
                        <a:rPr lang="en-GB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page.tsx</a:t>
                      </a:r>
                      <a:endParaRPr lang="en-GB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6452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/contact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/app/contact/</a:t>
                      </a:r>
                      <a:r>
                        <a:rPr lang="en-GB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page.tsx</a:t>
                      </a:r>
                      <a:endParaRPr lang="en-GB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7702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435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Nested Layout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05968" cy="3742941"/>
          </a:xfrm>
        </p:spPr>
        <p:txBody>
          <a:bodyPr/>
          <a:lstStyle/>
          <a:p>
            <a:r>
              <a:rPr lang="en-GB" dirty="0"/>
              <a:t>You can define nested layouts in an app</a:t>
            </a:r>
          </a:p>
          <a:p>
            <a:pPr lvl="1"/>
            <a:r>
              <a:rPr lang="en-GB" dirty="0"/>
              <a:t>They apply for all descendant routes in the folder hierarchy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E.g., navigate to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-and-cs/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apac</a:t>
            </a:r>
            <a:r>
              <a:rPr lang="en-GB" dirty="0"/>
              <a:t> to see the effect</a:t>
            </a:r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0F801-3EFC-5D02-EC3F-68D1A2000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790" y="1763337"/>
            <a:ext cx="1569831" cy="23435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B52C38-E922-4425-003B-2CC92A03694C}"/>
              </a:ext>
            </a:extLst>
          </p:cNvPr>
          <p:cNvSpPr txBox="1"/>
          <p:nvPr/>
        </p:nvSpPr>
        <p:spPr>
          <a:xfrm>
            <a:off x="4802020" y="3676626"/>
            <a:ext cx="23673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</a:rPr>
              <a:t>Root layout</a:t>
            </a:r>
          </a:p>
          <a:p>
            <a:r>
              <a:rPr lang="en-GB" sz="1400" dirty="0">
                <a:solidFill>
                  <a:srgbClr val="FF0000"/>
                </a:solidFill>
              </a:rPr>
              <a:t>Applies to all pages in the app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49C2DC-C94E-5A2E-F357-B252B8C39977}"/>
              </a:ext>
            </a:extLst>
          </p:cNvPr>
          <p:cNvSpPr txBox="1"/>
          <p:nvPr/>
        </p:nvSpPr>
        <p:spPr>
          <a:xfrm>
            <a:off x="4802020" y="2844631"/>
            <a:ext cx="3824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solidFill>
                  <a:srgbClr val="FF0000"/>
                </a:solidFill>
              </a:rPr>
              <a:t>Nested layout</a:t>
            </a:r>
          </a:p>
          <a:p>
            <a:r>
              <a:rPr lang="en-GB" sz="1400" dirty="0">
                <a:solidFill>
                  <a:srgbClr val="FF0000"/>
                </a:solidFill>
              </a:rPr>
              <a:t>Applies to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-and-cs</a:t>
            </a:r>
            <a:r>
              <a:rPr lang="en-GB" sz="1400" dirty="0">
                <a:solidFill>
                  <a:srgbClr val="FF0000"/>
                </a:solidFill>
              </a:rPr>
              <a:t> route (and descendants)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2C55A6-2A03-2C5E-C807-D60265CD6037}"/>
              </a:ext>
            </a:extLst>
          </p:cNvPr>
          <p:cNvCxnSpPr>
            <a:cxnSpLocks/>
          </p:cNvCxnSpPr>
          <p:nvPr/>
        </p:nvCxnSpPr>
        <p:spPr>
          <a:xfrm flipH="1" flipV="1">
            <a:off x="3322621" y="3618157"/>
            <a:ext cx="1512852" cy="200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311B5D3-3635-4943-77A2-B434EEDA2A23}"/>
              </a:ext>
            </a:extLst>
          </p:cNvPr>
          <p:cNvCxnSpPr>
            <a:cxnSpLocks/>
          </p:cNvCxnSpPr>
          <p:nvPr/>
        </p:nvCxnSpPr>
        <p:spPr>
          <a:xfrm flipH="1">
            <a:off x="3322621" y="3005216"/>
            <a:ext cx="1512852" cy="200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6298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Special Files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26524" cy="3742941"/>
          </a:xfrm>
        </p:spPr>
        <p:txBody>
          <a:bodyPr/>
          <a:lstStyle/>
          <a:p>
            <a:r>
              <a:rPr lang="en-GB" dirty="0"/>
              <a:t>There are several special files you can define, including…</a:t>
            </a:r>
          </a:p>
          <a:p>
            <a:pPr lvl="2"/>
            <a:endParaRPr lang="en-GB" sz="1400" dirty="0"/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/app/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not-found.js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1"/>
            <a:r>
              <a:rPr lang="en-GB" dirty="0"/>
              <a:t>Handles any unmatched URLs for the whole application</a:t>
            </a:r>
          </a:p>
          <a:p>
            <a:pPr lvl="1"/>
            <a:r>
              <a:rPr lang="en-GB" dirty="0"/>
              <a:t>In the demo app, try navigating to an unmatched URL</a:t>
            </a:r>
          </a:p>
          <a:p>
            <a:pPr lvl="2"/>
            <a:endParaRPr lang="en-GB" sz="1400" dirty="0"/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/app/some-route/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loading.js</a:t>
            </a:r>
          </a:p>
          <a:p>
            <a:pPr lvl="1"/>
            <a:r>
              <a:rPr lang="en-GB" dirty="0"/>
              <a:t>Displays a "pending" URL while a slow page is loading</a:t>
            </a:r>
          </a:p>
          <a:p>
            <a:pPr lvl="1"/>
            <a:r>
              <a:rPr lang="en-GB" dirty="0"/>
              <a:t>In the demo app, try navigating to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/my-slow-page</a:t>
            </a:r>
          </a:p>
          <a:p>
            <a:pPr lvl="2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7B2CD8-8558-FF88-E824-E90FB7060657}"/>
              </a:ext>
            </a:extLst>
          </p:cNvPr>
          <p:cNvSpPr txBox="1"/>
          <p:nvPr/>
        </p:nvSpPr>
        <p:spPr>
          <a:xfrm>
            <a:off x="1451675" y="4355023"/>
            <a:ext cx="7525894" cy="646331"/>
          </a:xfrm>
          <a:prstGeom prst="rect">
            <a:avLst/>
          </a:prstGeom>
          <a:solidFill>
            <a:schemeClr val="bg1"/>
          </a:solidFill>
          <a:ln>
            <a:solidFill>
              <a:srgbClr val="005B70"/>
            </a:solidFill>
          </a:ln>
          <a:effectLst>
            <a:outerShdw blurRad="25400" dist="25400" dir="2700000" algn="ctr" rotWithShape="0">
              <a:srgbClr val="005B70"/>
            </a:outerShdw>
          </a:effectLst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005B70"/>
                </a:solidFill>
              </a:rPr>
              <a:t>For a full list of all special files available in Next.js, see:</a:t>
            </a:r>
            <a:br>
              <a:rPr lang="en-GB" i="1" dirty="0">
                <a:solidFill>
                  <a:srgbClr val="005B70"/>
                </a:solidFill>
              </a:rPr>
            </a:br>
            <a:r>
              <a:rPr lang="en-GB" i="1" dirty="0">
                <a:solidFill>
                  <a:srgbClr val="005B70"/>
                </a:solidFill>
              </a:rPr>
              <a:t>https://nextjs.org/docs/app/building-your-application/routing#file-conventions</a:t>
            </a:r>
          </a:p>
        </p:txBody>
      </p:sp>
    </p:spTree>
    <p:extLst>
      <p:ext uri="{BB962C8B-B14F-4D97-AF65-F5344CB8AC3E}">
        <p14:creationId xmlns:p14="http://schemas.microsoft.com/office/powerpoint/2010/main" val="3854360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8350658" cy="560552"/>
          </a:xfrm>
        </p:spPr>
        <p:txBody>
          <a:bodyPr/>
          <a:lstStyle/>
          <a:p>
            <a:r>
              <a:rPr lang="en-US" dirty="0"/>
              <a:t>Section 2:  Navigating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  <a:p>
            <a:r>
              <a:rPr lang="en-GB" dirty="0"/>
              <a:t>How to define links to routes</a:t>
            </a:r>
          </a:p>
          <a:p>
            <a:r>
              <a:rPr lang="en-GB" dirty="0"/>
              <a:t>Example links in the demo app</a:t>
            </a:r>
          </a:p>
          <a:p>
            <a:r>
              <a:rPr lang="en-GB" dirty="0"/>
              <a:t>Performing programmatic navigation</a:t>
            </a:r>
          </a:p>
        </p:txBody>
      </p:sp>
    </p:spTree>
    <p:extLst>
      <p:ext uri="{BB962C8B-B14F-4D97-AF65-F5344CB8AC3E}">
        <p14:creationId xmlns:p14="http://schemas.microsoft.com/office/powerpoint/2010/main" val="2052442369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6659</TotalTime>
  <Words>1914</Words>
  <Application>Microsoft Office PowerPoint</Application>
  <PresentationFormat>On-screen Show (16:9)</PresentationFormat>
  <Paragraphs>362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Courier New</vt:lpstr>
      <vt:lpstr>Open Sans</vt:lpstr>
      <vt:lpstr>Standard_LiveLessons_2017</vt:lpstr>
      <vt:lpstr>Routing Techniques</vt:lpstr>
      <vt:lpstr>Section 1:  Simple Routing</vt:lpstr>
      <vt:lpstr>Overview</vt:lpstr>
      <vt:lpstr>Defining the Root Layout (1 of 2)</vt:lpstr>
      <vt:lpstr>Defining the Root Layout (2 of 2)</vt:lpstr>
      <vt:lpstr>Defining Routes</vt:lpstr>
      <vt:lpstr>Defining a Nested Layout</vt:lpstr>
      <vt:lpstr>Special Files</vt:lpstr>
      <vt:lpstr>Section 2:  Navigating</vt:lpstr>
      <vt:lpstr>Overview</vt:lpstr>
      <vt:lpstr>How to Define Links to Routes</vt:lpstr>
      <vt:lpstr>Example Links in the Demo App</vt:lpstr>
      <vt:lpstr>Performing Programmatic Navigation</vt:lpstr>
      <vt:lpstr>Section 3:  Dynamic Routes</vt:lpstr>
      <vt:lpstr>Overview</vt:lpstr>
      <vt:lpstr>What is a Dynamic Route?</vt:lpstr>
      <vt:lpstr>Defining a Dynamic Route</vt:lpstr>
      <vt:lpstr>Accessing Dynamic Segment Values</vt:lpstr>
      <vt:lpstr>Accessing Search Parameters</vt:lpstr>
      <vt:lpstr>Demo Application</vt:lpstr>
      <vt:lpstr>Section 4:  Route Groups</vt:lpstr>
      <vt:lpstr>Overview</vt:lpstr>
      <vt:lpstr>Dealing with Lots of Routes: The Problem</vt:lpstr>
      <vt:lpstr>Dealing with Lots of Routes: The Solution</vt:lpstr>
      <vt:lpstr>Defining Route Groups</vt:lpstr>
      <vt:lpstr>Section 5:  Parallel Routes</vt:lpstr>
      <vt:lpstr>Overview</vt:lpstr>
      <vt:lpstr>What are Parallel Routes?</vt:lpstr>
      <vt:lpstr>Defining Parallel Routes (1 of 2)</vt:lpstr>
      <vt:lpstr>Defining Parallel Routes (2 of 2)</vt:lpstr>
      <vt:lpstr>Conditionally Rendering One Parallel Route</vt:lpstr>
      <vt:lpstr>Simultaneously Rendering Multiple Parallel Routes</vt:lpstr>
      <vt:lpstr>Summary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Andy Olsen</cp:lastModifiedBy>
  <cp:revision>132</cp:revision>
  <dcterms:created xsi:type="dcterms:W3CDTF">2015-09-28T19:52:00Z</dcterms:created>
  <dcterms:modified xsi:type="dcterms:W3CDTF">2024-07-04T19:21:18Z</dcterms:modified>
</cp:coreProperties>
</file>